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6AA1DBC-0616-4F50-9483-6F3230017E1E}" type="datetimeFigureOut">
              <a:rPr lang="en-IN" smtClean="0"/>
              <a:t>01-10-2020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FE404-4429-4D24-B2A7-0CCB8816B4D3}" type="slidenum">
              <a:rPr lang="en-IN" smtClean="0"/>
              <a:t>‹#›</a:t>
            </a:fld>
            <a:endParaRPr lang="en-IN"/>
          </a:p>
        </p:txBody>
      </p:sp>
    </p:spTree>
    <p:extLst>
      <p:ext uri="{BB962C8B-B14F-4D97-AF65-F5344CB8AC3E}">
        <p14:creationId xmlns:p14="http://schemas.microsoft.com/office/powerpoint/2010/main" val="2673873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6AA1DBC-0616-4F50-9483-6F3230017E1E}" type="datetimeFigureOut">
              <a:rPr lang="en-IN" smtClean="0"/>
              <a:t>01-10-2020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FE404-4429-4D24-B2A7-0CCB8816B4D3}" type="slidenum">
              <a:rPr lang="en-IN" smtClean="0"/>
              <a:t>‹#›</a:t>
            </a:fld>
            <a:endParaRPr lang="en-IN"/>
          </a:p>
        </p:txBody>
      </p:sp>
    </p:spTree>
    <p:extLst>
      <p:ext uri="{BB962C8B-B14F-4D97-AF65-F5344CB8AC3E}">
        <p14:creationId xmlns:p14="http://schemas.microsoft.com/office/powerpoint/2010/main" val="2033016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6AA1DBC-0616-4F50-9483-6F3230017E1E}" type="datetimeFigureOut">
              <a:rPr lang="en-IN" smtClean="0"/>
              <a:t>01-10-2020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FE404-4429-4D24-B2A7-0CCB8816B4D3}" type="slidenum">
              <a:rPr lang="en-IN" smtClean="0"/>
              <a:t>‹#›</a:t>
            </a:fld>
            <a:endParaRPr lang="en-IN"/>
          </a:p>
        </p:txBody>
      </p:sp>
    </p:spTree>
    <p:extLst>
      <p:ext uri="{BB962C8B-B14F-4D97-AF65-F5344CB8AC3E}">
        <p14:creationId xmlns:p14="http://schemas.microsoft.com/office/powerpoint/2010/main" val="320726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6AA1DBC-0616-4F50-9483-6F3230017E1E}" type="datetimeFigureOut">
              <a:rPr lang="en-IN" smtClean="0"/>
              <a:t>01-10-2020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FE404-4429-4D24-B2A7-0CCB8816B4D3}" type="slidenum">
              <a:rPr lang="en-IN" smtClean="0"/>
              <a:t>‹#›</a:t>
            </a:fld>
            <a:endParaRPr lang="en-IN"/>
          </a:p>
        </p:txBody>
      </p:sp>
    </p:spTree>
    <p:extLst>
      <p:ext uri="{BB962C8B-B14F-4D97-AF65-F5344CB8AC3E}">
        <p14:creationId xmlns:p14="http://schemas.microsoft.com/office/powerpoint/2010/main" val="647949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AA1DBC-0616-4F50-9483-6F3230017E1E}" type="datetimeFigureOut">
              <a:rPr lang="en-IN" smtClean="0"/>
              <a:t>01-10-2020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FE404-4429-4D24-B2A7-0CCB8816B4D3}" type="slidenum">
              <a:rPr lang="en-IN" smtClean="0"/>
              <a:t>‹#›</a:t>
            </a:fld>
            <a:endParaRPr lang="en-IN"/>
          </a:p>
        </p:txBody>
      </p:sp>
    </p:spTree>
    <p:extLst>
      <p:ext uri="{BB962C8B-B14F-4D97-AF65-F5344CB8AC3E}">
        <p14:creationId xmlns:p14="http://schemas.microsoft.com/office/powerpoint/2010/main" val="1316617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6AA1DBC-0616-4F50-9483-6F3230017E1E}" type="datetimeFigureOut">
              <a:rPr lang="en-IN" smtClean="0"/>
              <a:t>01-10-2020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0FE404-4429-4D24-B2A7-0CCB8816B4D3}" type="slidenum">
              <a:rPr lang="en-IN" smtClean="0"/>
              <a:t>‹#›</a:t>
            </a:fld>
            <a:endParaRPr lang="en-IN"/>
          </a:p>
        </p:txBody>
      </p:sp>
    </p:spTree>
    <p:extLst>
      <p:ext uri="{BB962C8B-B14F-4D97-AF65-F5344CB8AC3E}">
        <p14:creationId xmlns:p14="http://schemas.microsoft.com/office/powerpoint/2010/main" val="2065032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6AA1DBC-0616-4F50-9483-6F3230017E1E}" type="datetimeFigureOut">
              <a:rPr lang="en-IN" smtClean="0"/>
              <a:t>01-10-2020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0FE404-4429-4D24-B2A7-0CCB8816B4D3}" type="slidenum">
              <a:rPr lang="en-IN" smtClean="0"/>
              <a:t>‹#›</a:t>
            </a:fld>
            <a:endParaRPr lang="en-IN"/>
          </a:p>
        </p:txBody>
      </p:sp>
    </p:spTree>
    <p:extLst>
      <p:ext uri="{BB962C8B-B14F-4D97-AF65-F5344CB8AC3E}">
        <p14:creationId xmlns:p14="http://schemas.microsoft.com/office/powerpoint/2010/main" val="136805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6AA1DBC-0616-4F50-9483-6F3230017E1E}" type="datetimeFigureOut">
              <a:rPr lang="en-IN" smtClean="0"/>
              <a:t>01-10-2020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00FE404-4429-4D24-B2A7-0CCB8816B4D3}" type="slidenum">
              <a:rPr lang="en-IN" smtClean="0"/>
              <a:t>‹#›</a:t>
            </a:fld>
            <a:endParaRPr lang="en-IN"/>
          </a:p>
        </p:txBody>
      </p:sp>
    </p:spTree>
    <p:extLst>
      <p:ext uri="{BB962C8B-B14F-4D97-AF65-F5344CB8AC3E}">
        <p14:creationId xmlns:p14="http://schemas.microsoft.com/office/powerpoint/2010/main" val="3018636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AA1DBC-0616-4F50-9483-6F3230017E1E}" type="datetimeFigureOut">
              <a:rPr lang="en-IN" smtClean="0"/>
              <a:t>01-10-2020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00FE404-4429-4D24-B2A7-0CCB8816B4D3}" type="slidenum">
              <a:rPr lang="en-IN" smtClean="0"/>
              <a:t>‹#›</a:t>
            </a:fld>
            <a:endParaRPr lang="en-IN"/>
          </a:p>
        </p:txBody>
      </p:sp>
    </p:spTree>
    <p:extLst>
      <p:ext uri="{BB962C8B-B14F-4D97-AF65-F5344CB8AC3E}">
        <p14:creationId xmlns:p14="http://schemas.microsoft.com/office/powerpoint/2010/main" val="1250109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A1DBC-0616-4F50-9483-6F3230017E1E}" type="datetimeFigureOut">
              <a:rPr lang="en-IN" smtClean="0"/>
              <a:t>01-10-2020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0FE404-4429-4D24-B2A7-0CCB8816B4D3}" type="slidenum">
              <a:rPr lang="en-IN" smtClean="0"/>
              <a:t>‹#›</a:t>
            </a:fld>
            <a:endParaRPr lang="en-IN"/>
          </a:p>
        </p:txBody>
      </p:sp>
    </p:spTree>
    <p:extLst>
      <p:ext uri="{BB962C8B-B14F-4D97-AF65-F5344CB8AC3E}">
        <p14:creationId xmlns:p14="http://schemas.microsoft.com/office/powerpoint/2010/main" val="1152058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A1DBC-0616-4F50-9483-6F3230017E1E}" type="datetimeFigureOut">
              <a:rPr lang="en-IN" smtClean="0"/>
              <a:t>01-10-2020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0FE404-4429-4D24-B2A7-0CCB8816B4D3}" type="slidenum">
              <a:rPr lang="en-IN" smtClean="0"/>
              <a:t>‹#›</a:t>
            </a:fld>
            <a:endParaRPr lang="en-IN"/>
          </a:p>
        </p:txBody>
      </p:sp>
    </p:spTree>
    <p:extLst>
      <p:ext uri="{BB962C8B-B14F-4D97-AF65-F5344CB8AC3E}">
        <p14:creationId xmlns:p14="http://schemas.microsoft.com/office/powerpoint/2010/main" val="1218270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AA1DBC-0616-4F50-9483-6F3230017E1E}" type="datetimeFigureOut">
              <a:rPr lang="en-IN" smtClean="0"/>
              <a:t>01-10-2020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FE404-4429-4D24-B2A7-0CCB8816B4D3}" type="slidenum">
              <a:rPr lang="en-IN" smtClean="0"/>
              <a:t>‹#›</a:t>
            </a:fld>
            <a:endParaRPr lang="en-IN"/>
          </a:p>
        </p:txBody>
      </p:sp>
    </p:spTree>
    <p:extLst>
      <p:ext uri="{BB962C8B-B14F-4D97-AF65-F5344CB8AC3E}">
        <p14:creationId xmlns:p14="http://schemas.microsoft.com/office/powerpoint/2010/main" val="229479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88641"/>
            <a:ext cx="7846640" cy="2304255"/>
          </a:xfrm>
        </p:spPr>
        <p:txBody>
          <a:bodyPr>
            <a:normAutofit fontScale="90000"/>
          </a:bodyPr>
          <a:lstStyle/>
          <a:p>
            <a:r>
              <a:rPr lang="en-IN" b="1" u="sng" dirty="0"/>
              <a:t>Capstone Project – The Battle of </a:t>
            </a:r>
            <a:r>
              <a:rPr lang="en-IN" b="1" u="sng" dirty="0" err="1"/>
              <a:t>Neighborhoods</a:t>
            </a:r>
            <a:r>
              <a:rPr lang="en-IN" b="1" u="sng" dirty="0"/>
              <a:t> | Finding a Better Place in Scarborough, Toronto</a:t>
            </a:r>
            <a:br>
              <a:rPr lang="en-IN" b="1" u="sng" dirty="0"/>
            </a:br>
            <a:endParaRPr lang="en-IN" b="1" u="sng" dirty="0"/>
          </a:p>
        </p:txBody>
      </p:sp>
      <p:sp>
        <p:nvSpPr>
          <p:cNvPr id="3" name="Subtitle 2"/>
          <p:cNvSpPr>
            <a:spLocks noGrp="1"/>
          </p:cNvSpPr>
          <p:nvPr>
            <p:ph type="subTitle" idx="1"/>
          </p:nvPr>
        </p:nvSpPr>
        <p:spPr>
          <a:xfrm>
            <a:off x="467544" y="2060848"/>
            <a:ext cx="8352928" cy="4464496"/>
          </a:xfrm>
        </p:spPr>
        <p:txBody>
          <a:bodyPr/>
          <a:lstStyle/>
          <a:p>
            <a:endParaRPr lang="en-IN" dirty="0"/>
          </a:p>
        </p:txBody>
      </p:sp>
      <p:pic>
        <p:nvPicPr>
          <p:cNvPr id="4" name="Picture 2" descr="C:\Users\pranesh\Downloads\coursera-applied-data-science-capstone-master\coursera-applied-data-science-capstone-master\Week 5\images\Average Housing Pri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132856"/>
            <a:ext cx="8669288"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57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School Ratings by Clusters in Scarborough</a:t>
            </a:r>
            <a:endParaRPr lang="en-IN" dirty="0"/>
          </a:p>
        </p:txBody>
      </p:sp>
      <p:sp>
        <p:nvSpPr>
          <p:cNvPr id="3" name="Content Placeholder 2"/>
          <p:cNvSpPr>
            <a:spLocks noGrp="1"/>
          </p:cNvSpPr>
          <p:nvPr>
            <p:ph idx="1"/>
          </p:nvPr>
        </p:nvSpPr>
        <p:spPr/>
        <p:txBody>
          <a:bodyPr/>
          <a:lstStyle/>
          <a:p>
            <a:endParaRPr lang="en-IN" dirty="0"/>
          </a:p>
        </p:txBody>
      </p:sp>
      <p:pic>
        <p:nvPicPr>
          <p:cNvPr id="7170" name="Picture 2" descr="C:\Users\pranesh\Downloads\coursera-applied-data-science-capstone-master\coursera-applied-data-science-capstone-master\Week 5\images\School Ratings by Clust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8568952" cy="504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2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0000" lnSpcReduction="20000"/>
          </a:bodyPr>
          <a:lstStyle/>
          <a:p>
            <a:r>
              <a:rPr lang="en-IN" dirty="0"/>
              <a:t>The Location:</a:t>
            </a:r>
          </a:p>
          <a:p>
            <a:r>
              <a:rPr lang="en-IN" dirty="0"/>
              <a:t>Scarborough 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a:t>
            </a:r>
          </a:p>
          <a:p>
            <a:r>
              <a:rPr lang="en-IN" dirty="0"/>
              <a:t>Foursquare API:</a:t>
            </a:r>
          </a:p>
          <a:p>
            <a:r>
              <a:rPr lang="en-IN" dirty="0"/>
              <a:t>This Capstone project have used Four-square API as its prime data gathering source as it has a database of millions of places, especially their places API which provides the ability to perform location search, location sharing and details about a business.</a:t>
            </a:r>
          </a:p>
          <a:p>
            <a:endParaRPr lang="en-IN" dirty="0"/>
          </a:p>
        </p:txBody>
      </p:sp>
    </p:spTree>
    <p:extLst>
      <p:ext uri="{BB962C8B-B14F-4D97-AF65-F5344CB8AC3E}">
        <p14:creationId xmlns:p14="http://schemas.microsoft.com/office/powerpoint/2010/main" val="2569520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5. Discussion Section</a:t>
            </a:r>
            <a:br>
              <a:rPr lang="en-IN" dirty="0"/>
            </a:br>
            <a:endParaRPr lang="en-IN" dirty="0"/>
          </a:p>
        </p:txBody>
      </p:sp>
      <p:sp>
        <p:nvSpPr>
          <p:cNvPr id="3" name="Content Placeholder 2"/>
          <p:cNvSpPr>
            <a:spLocks noGrp="1"/>
          </p:cNvSpPr>
          <p:nvPr>
            <p:ph idx="1"/>
          </p:nvPr>
        </p:nvSpPr>
        <p:spPr/>
        <p:txBody>
          <a:bodyPr>
            <a:normAutofit/>
          </a:bodyPr>
          <a:lstStyle/>
          <a:p>
            <a:r>
              <a:rPr lang="en-IN" sz="2400" dirty="0"/>
              <a:t>Problem Which Tried to Solve:</a:t>
            </a:r>
          </a:p>
          <a:p>
            <a:r>
              <a:rPr lang="en-IN" sz="2400" dirty="0"/>
              <a:t>The major purpose of this project, is to suggest a better </a:t>
            </a:r>
            <a:r>
              <a:rPr lang="en-IN" sz="2400" dirty="0" err="1"/>
              <a:t>neighborhood</a:t>
            </a:r>
            <a:r>
              <a:rPr lang="en-IN" sz="2400" dirty="0"/>
              <a:t> in a new city for the person who are </a:t>
            </a:r>
            <a:r>
              <a:rPr lang="en-IN" sz="2400" dirty="0" err="1"/>
              <a:t>shiffting</a:t>
            </a:r>
            <a:r>
              <a:rPr lang="en-IN" sz="2400" dirty="0"/>
              <a:t> there. Social presence in society in terms of like minded people. Connectivity to the airport, bus stand, city </a:t>
            </a:r>
            <a:r>
              <a:rPr lang="en-IN" sz="2400" dirty="0" err="1"/>
              <a:t>center</a:t>
            </a:r>
            <a:r>
              <a:rPr lang="en-IN" sz="2400" dirty="0"/>
              <a:t>, markets and other daily needs things nearby.</a:t>
            </a:r>
          </a:p>
          <a:p>
            <a:r>
              <a:rPr lang="en-IN" sz="2400" dirty="0"/>
              <a:t>Sorted list of house in terms of housing prices in a ascending or descending order</a:t>
            </a:r>
          </a:p>
          <a:p>
            <a:r>
              <a:rPr lang="en-IN" sz="2400" dirty="0"/>
              <a:t>Sorted list of schools in terms of location, fees, rating and reviews</a:t>
            </a:r>
          </a:p>
          <a:p>
            <a:endParaRPr lang="en-IN" sz="2400" dirty="0"/>
          </a:p>
        </p:txBody>
      </p:sp>
    </p:spTree>
    <p:extLst>
      <p:ext uri="{BB962C8B-B14F-4D97-AF65-F5344CB8AC3E}">
        <p14:creationId xmlns:p14="http://schemas.microsoft.com/office/powerpoint/2010/main" val="2179891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6. Conclusion Section</a:t>
            </a:r>
            <a:br>
              <a:rPr lang="en-IN" dirty="0"/>
            </a:br>
            <a:endParaRPr lang="en-IN" dirty="0"/>
          </a:p>
        </p:txBody>
      </p:sp>
      <p:sp>
        <p:nvSpPr>
          <p:cNvPr id="3" name="Content Placeholder 2"/>
          <p:cNvSpPr>
            <a:spLocks noGrp="1"/>
          </p:cNvSpPr>
          <p:nvPr>
            <p:ph idx="1"/>
          </p:nvPr>
        </p:nvSpPr>
        <p:spPr>
          <a:xfrm>
            <a:off x="457200" y="836712"/>
            <a:ext cx="8579296" cy="5904656"/>
          </a:xfrm>
        </p:spPr>
        <p:txBody>
          <a:bodyPr>
            <a:normAutofit fontScale="47500" lnSpcReduction="20000"/>
          </a:bodyPr>
          <a:lstStyle/>
          <a:p>
            <a:r>
              <a:rPr lang="en-IN" dirty="0"/>
              <a:t>In this Capstone project, using k-means cluster algorithm I separated the </a:t>
            </a:r>
            <a:r>
              <a:rPr lang="en-IN" dirty="0" err="1"/>
              <a:t>neighborhood</a:t>
            </a:r>
            <a:r>
              <a:rPr lang="en-IN" dirty="0"/>
              <a:t> into 10(Ten) different clusters and for 103 different </a:t>
            </a:r>
            <a:r>
              <a:rPr lang="en-IN" dirty="0" err="1"/>
              <a:t>lattitude</a:t>
            </a:r>
            <a:r>
              <a:rPr lang="en-IN" dirty="0"/>
              <a:t> and </a:t>
            </a:r>
            <a:r>
              <a:rPr lang="en-IN" dirty="0" err="1"/>
              <a:t>logitude</a:t>
            </a:r>
            <a:r>
              <a:rPr lang="en-IN" dirty="0"/>
              <a:t> from dataset, which have very-similar </a:t>
            </a:r>
            <a:r>
              <a:rPr lang="en-IN" dirty="0" err="1"/>
              <a:t>neighborhoods</a:t>
            </a:r>
            <a:r>
              <a:rPr lang="en-IN" dirty="0"/>
              <a:t> around them. Using the charts above results presented to a particular </a:t>
            </a:r>
            <a:r>
              <a:rPr lang="en-IN" dirty="0" err="1"/>
              <a:t>neighborhood</a:t>
            </a:r>
            <a:r>
              <a:rPr lang="en-IN" dirty="0"/>
              <a:t> based on average house prices and school rating have been made.</a:t>
            </a:r>
          </a:p>
          <a:p>
            <a:r>
              <a:rPr lang="en-IN" dirty="0"/>
              <a:t>I feel rewarded with the efforts and believe this course with all the topics covered is well worthy of appreciation.</a:t>
            </a:r>
            <a:br>
              <a:rPr lang="en-IN" dirty="0"/>
            </a:br>
            <a:r>
              <a:rPr lang="en-IN" dirty="0"/>
              <a:t>This project has shown me a practical application to resolve a real situation that has impacting personal and financial impact using Data Science tools.</a:t>
            </a:r>
            <a:br>
              <a:rPr lang="en-IN" dirty="0"/>
            </a:br>
            <a:r>
              <a:rPr lang="en-IN" dirty="0"/>
              <a:t>The mapping with Folium is a very powerful technique to consolidate information and make the analysis and decision better with confidence.</a:t>
            </a:r>
          </a:p>
          <a:p>
            <a:r>
              <a:rPr lang="en-IN" dirty="0"/>
              <a:t>Future Works:</a:t>
            </a:r>
          </a:p>
          <a:p>
            <a:r>
              <a:rPr lang="en-IN" dirty="0"/>
              <a:t>This Capstone project can be continued for making it more precise in terms to find best house in Scarborough. Best means on the basis of all required things(daily needs or things we need to live a better life) around and also in terms of cost effective.</a:t>
            </a:r>
          </a:p>
          <a:p>
            <a:r>
              <a:rPr lang="en-IN" dirty="0"/>
              <a:t>Libraries Which are Used to </a:t>
            </a:r>
            <a:r>
              <a:rPr lang="en-IN" dirty="0" err="1"/>
              <a:t>Develope</a:t>
            </a:r>
            <a:r>
              <a:rPr lang="en-IN" dirty="0"/>
              <a:t> the Project:</a:t>
            </a:r>
          </a:p>
          <a:p>
            <a:r>
              <a:rPr lang="en-IN" dirty="0"/>
              <a:t>Pandas: For creating and manipulating </a:t>
            </a:r>
            <a:r>
              <a:rPr lang="en-IN" dirty="0" err="1"/>
              <a:t>dataframes</a:t>
            </a:r>
            <a:r>
              <a:rPr lang="en-IN" dirty="0"/>
              <a:t>.</a:t>
            </a:r>
          </a:p>
          <a:p>
            <a:r>
              <a:rPr lang="en-IN" dirty="0"/>
              <a:t>Folium: Python visualization library would be used to visualize the </a:t>
            </a:r>
            <a:r>
              <a:rPr lang="en-IN" dirty="0" err="1"/>
              <a:t>neighborhoods</a:t>
            </a:r>
            <a:r>
              <a:rPr lang="en-IN" dirty="0"/>
              <a:t> cluster distribution of using interactive leaflet map.</a:t>
            </a:r>
          </a:p>
          <a:p>
            <a:r>
              <a:rPr lang="en-IN" dirty="0" err="1"/>
              <a:t>Scikit</a:t>
            </a:r>
            <a:r>
              <a:rPr lang="en-IN" dirty="0"/>
              <a:t> Learn: For importing k-means clustering.</a:t>
            </a:r>
          </a:p>
          <a:p>
            <a:r>
              <a:rPr lang="en-IN" dirty="0"/>
              <a:t>JSON: Library to handle JSON files.</a:t>
            </a:r>
          </a:p>
          <a:p>
            <a:r>
              <a:rPr lang="en-IN" dirty="0"/>
              <a:t>XML: To separate data from presentation and XML stores data in plain text format.</a:t>
            </a:r>
          </a:p>
          <a:p>
            <a:r>
              <a:rPr lang="en-IN" dirty="0" err="1"/>
              <a:t>Geocoder</a:t>
            </a:r>
            <a:r>
              <a:rPr lang="en-IN" dirty="0"/>
              <a:t>: To retrieve Location Data.</a:t>
            </a:r>
          </a:p>
          <a:p>
            <a:r>
              <a:rPr lang="en-IN" dirty="0"/>
              <a:t>Beautiful Soup and Requests: To scrap and library to handle http requests.</a:t>
            </a:r>
          </a:p>
          <a:p>
            <a:r>
              <a:rPr lang="en-IN" dirty="0" err="1"/>
              <a:t>Matplotlib</a:t>
            </a:r>
            <a:r>
              <a:rPr lang="en-IN" dirty="0"/>
              <a:t>: Python Plotting Module.</a:t>
            </a:r>
          </a:p>
          <a:p>
            <a:endParaRPr lang="en-IN" dirty="0"/>
          </a:p>
        </p:txBody>
      </p:sp>
    </p:spTree>
    <p:extLst>
      <p:ext uri="{BB962C8B-B14F-4D97-AF65-F5344CB8AC3E}">
        <p14:creationId xmlns:p14="http://schemas.microsoft.com/office/powerpoint/2010/main" val="304880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1. Introduction:</a:t>
            </a:r>
            <a:br>
              <a:rPr lang="en-IN" dirty="0"/>
            </a:br>
            <a:endParaRPr lang="en-IN" dirty="0"/>
          </a:p>
        </p:txBody>
      </p:sp>
      <p:sp>
        <p:nvSpPr>
          <p:cNvPr id="3" name="Content Placeholder 2"/>
          <p:cNvSpPr>
            <a:spLocks noGrp="1"/>
          </p:cNvSpPr>
          <p:nvPr>
            <p:ph idx="1"/>
          </p:nvPr>
        </p:nvSpPr>
        <p:spPr>
          <a:xfrm>
            <a:off x="457200" y="980728"/>
            <a:ext cx="8229600" cy="5145435"/>
          </a:xfrm>
        </p:spPr>
        <p:txBody>
          <a:bodyPr>
            <a:normAutofit/>
          </a:bodyPr>
          <a:lstStyle/>
          <a:p>
            <a:r>
              <a:rPr lang="en-IN" sz="1800" dirty="0"/>
              <a:t>The purpose of this Capstone Project is to help people in exploring better facilities around their </a:t>
            </a:r>
            <a:r>
              <a:rPr lang="en-IN" sz="1800" dirty="0" err="1"/>
              <a:t>neighborhood</a:t>
            </a:r>
            <a:r>
              <a:rPr lang="en-IN" sz="1800" dirty="0"/>
              <a:t>. It will help people making smart and efficient decision on selecting great </a:t>
            </a:r>
            <a:r>
              <a:rPr lang="en-IN" sz="1800" dirty="0" err="1"/>
              <a:t>neighborhood</a:t>
            </a:r>
            <a:r>
              <a:rPr lang="en-IN" sz="1800" dirty="0"/>
              <a:t> out of numbers of other </a:t>
            </a:r>
            <a:r>
              <a:rPr lang="en-IN" sz="1800" dirty="0" err="1"/>
              <a:t>neighborhoods</a:t>
            </a:r>
            <a:r>
              <a:rPr lang="en-IN" sz="1800" dirty="0"/>
              <a:t> in Scarborough, </a:t>
            </a:r>
            <a:r>
              <a:rPr lang="en-IN" sz="1800" dirty="0" err="1"/>
              <a:t>Toranto</a:t>
            </a:r>
            <a:r>
              <a:rPr lang="en-IN" sz="1800" dirty="0"/>
              <a:t>.</a:t>
            </a:r>
          </a:p>
          <a:p>
            <a:r>
              <a:rPr lang="en-IN" sz="1800" dirty="0"/>
              <a:t>Lots of people are migrating to various states of Canada and needed lots of research for good housing prices and </a:t>
            </a:r>
            <a:r>
              <a:rPr lang="en-IN" sz="1800" dirty="0" err="1"/>
              <a:t>reputated</a:t>
            </a:r>
            <a:r>
              <a:rPr lang="en-IN" sz="1800" dirty="0"/>
              <a:t> schools for their children. This project is for those people who are looking for better </a:t>
            </a:r>
            <a:r>
              <a:rPr lang="en-IN" sz="1800" dirty="0" err="1"/>
              <a:t>neighborhoods</a:t>
            </a:r>
            <a:r>
              <a:rPr lang="en-IN" sz="1800" dirty="0"/>
              <a:t>. For ease of accessing to Cafe, School, Super market, medical shops, grocery shops, mall, theatre, hospital, like minded people, etc.</a:t>
            </a:r>
          </a:p>
          <a:p>
            <a:r>
              <a:rPr lang="en-IN" sz="1800" dirty="0"/>
              <a:t>This Capstone Project aim to create an analysis of features for a people migrating to Scarborough to search a best </a:t>
            </a:r>
            <a:r>
              <a:rPr lang="en-IN" sz="1800" dirty="0" err="1"/>
              <a:t>neighborhood</a:t>
            </a:r>
            <a:r>
              <a:rPr lang="en-IN" sz="1800" dirty="0"/>
              <a:t> as a comparative analysis between </a:t>
            </a:r>
            <a:r>
              <a:rPr lang="en-IN" sz="1800" dirty="0" err="1"/>
              <a:t>neighborhoods</a:t>
            </a:r>
            <a:r>
              <a:rPr lang="en-IN" sz="1800" dirty="0"/>
              <a:t>. The features include median housing price and better school according to ratings, crime rates of that particular area, road connectivity, weather conditions, good management for emergency, water resources both </a:t>
            </a:r>
            <a:r>
              <a:rPr lang="en-IN" sz="1800" dirty="0" err="1"/>
              <a:t>freash</a:t>
            </a:r>
            <a:r>
              <a:rPr lang="en-IN" sz="1800" dirty="0"/>
              <a:t> and waste water and excrement conveyed in sewers and recreational facilities.</a:t>
            </a:r>
          </a:p>
          <a:p>
            <a:r>
              <a:rPr lang="en-IN" sz="1800" dirty="0"/>
              <a:t>It will help people to get awareness of the area and </a:t>
            </a:r>
            <a:r>
              <a:rPr lang="en-IN" sz="1800" dirty="0" err="1"/>
              <a:t>neighborhood</a:t>
            </a:r>
            <a:r>
              <a:rPr lang="en-IN" sz="1800" dirty="0"/>
              <a:t> before moving to a new city, state, country or place for their work or to start a new fresh life.</a:t>
            </a:r>
          </a:p>
          <a:p>
            <a:endParaRPr lang="en-IN" sz="1800" dirty="0"/>
          </a:p>
        </p:txBody>
      </p:sp>
    </p:spTree>
    <p:extLst>
      <p:ext uri="{BB962C8B-B14F-4D97-AF65-F5344CB8AC3E}">
        <p14:creationId xmlns:p14="http://schemas.microsoft.com/office/powerpoint/2010/main" val="2523078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2. Data Section</a:t>
            </a:r>
            <a:br>
              <a:rPr lang="en-IN" dirty="0"/>
            </a:br>
            <a:endParaRPr lang="en-IN" dirty="0"/>
          </a:p>
        </p:txBody>
      </p:sp>
      <p:sp>
        <p:nvSpPr>
          <p:cNvPr id="3" name="Content Placeholder 2"/>
          <p:cNvSpPr>
            <a:spLocks noGrp="1"/>
          </p:cNvSpPr>
          <p:nvPr>
            <p:ph idx="1"/>
          </p:nvPr>
        </p:nvSpPr>
        <p:spPr>
          <a:xfrm>
            <a:off x="457200" y="908720"/>
            <a:ext cx="8229600" cy="5217443"/>
          </a:xfrm>
        </p:spPr>
        <p:txBody>
          <a:bodyPr>
            <a:normAutofit fontScale="55000" lnSpcReduction="20000"/>
          </a:bodyPr>
          <a:lstStyle/>
          <a:p>
            <a:r>
              <a:rPr lang="en-IN" dirty="0"/>
              <a:t>Data Link: https://en.wikipedia.org/wiki/List_of_postal_codes_of_Canada:_M</a:t>
            </a:r>
          </a:p>
          <a:p>
            <a:r>
              <a:rPr lang="en-IN" dirty="0"/>
              <a:t>Will use Scarborough dataset which we scrapped from </a:t>
            </a:r>
            <a:r>
              <a:rPr lang="en-IN" dirty="0" err="1"/>
              <a:t>wikipedia</a:t>
            </a:r>
            <a:r>
              <a:rPr lang="en-IN" dirty="0"/>
              <a:t> on Week 3. Dataset consisting of latitude and longitude, zip codes.</a:t>
            </a:r>
          </a:p>
          <a:p>
            <a:r>
              <a:rPr lang="en-IN" dirty="0"/>
              <a:t>Foursquare API Data:</a:t>
            </a:r>
          </a:p>
          <a:p>
            <a:r>
              <a:rPr lang="en-IN" dirty="0"/>
              <a:t>We will need data about different venues in different </a:t>
            </a:r>
            <a:r>
              <a:rPr lang="en-IN" dirty="0" err="1"/>
              <a:t>neighborhoods</a:t>
            </a:r>
            <a:r>
              <a:rPr lang="en-IN" dirty="0"/>
              <a:t> of that specific borough.</a:t>
            </a:r>
            <a:br>
              <a:rPr lang="en-IN" dirty="0"/>
            </a:br>
            <a:r>
              <a:rPr lang="en-IN" dirty="0"/>
              <a:t>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a:p>
            <a:r>
              <a:rPr lang="en-IN" dirty="0"/>
              <a:t>After finding the list of </a:t>
            </a:r>
            <a:r>
              <a:rPr lang="en-IN" dirty="0" err="1"/>
              <a:t>neighborhoods</a:t>
            </a:r>
            <a:r>
              <a:rPr lang="en-IN" dirty="0"/>
              <a:t>, we then connect to the Foursquare API to gather information about venues inside each and every </a:t>
            </a:r>
            <a:r>
              <a:rPr lang="en-IN" dirty="0" err="1"/>
              <a:t>neighborhood</a:t>
            </a:r>
            <a:r>
              <a:rPr lang="en-IN" dirty="0"/>
              <a:t>. For each </a:t>
            </a:r>
            <a:r>
              <a:rPr lang="en-IN" dirty="0" err="1"/>
              <a:t>neighborhood</a:t>
            </a:r>
            <a:r>
              <a:rPr lang="en-IN" dirty="0"/>
              <a:t>, we have chosen the radius to be 100 meter.</a:t>
            </a:r>
          </a:p>
          <a:p>
            <a:r>
              <a:rPr lang="en-IN" dirty="0"/>
              <a:t>The data retrieved from Foursquare contained information of venues within a specified distance of the longitude and latitude of the postcodes. The information obtained per venue as follows:</a:t>
            </a:r>
          </a:p>
          <a:p>
            <a:r>
              <a:rPr lang="en-IN" dirty="0" smtClean="0"/>
              <a:t>1. </a:t>
            </a:r>
            <a:r>
              <a:rPr lang="en-IN" dirty="0" err="1" smtClean="0"/>
              <a:t>Neighborhood</a:t>
            </a:r>
            <a:r>
              <a:rPr lang="en-IN" dirty="0" smtClean="0"/>
              <a:t> 2. </a:t>
            </a:r>
            <a:r>
              <a:rPr lang="en-IN" dirty="0" err="1" smtClean="0"/>
              <a:t>Neighborhood</a:t>
            </a:r>
            <a:r>
              <a:rPr lang="en-IN" dirty="0" smtClean="0"/>
              <a:t> Latitude 3. </a:t>
            </a:r>
            <a:r>
              <a:rPr lang="en-IN" dirty="0" err="1" smtClean="0"/>
              <a:t>Neighborhood</a:t>
            </a:r>
            <a:r>
              <a:rPr lang="en-IN" dirty="0" smtClean="0"/>
              <a:t> Longitude 4. Venue 5. Name of the venue e.g. the name of a store or restaurant 6. Venue Latitude 7. Venue Longitude 8. Venue Category</a:t>
            </a:r>
            <a:endParaRPr lang="en-IN" dirty="0"/>
          </a:p>
        </p:txBody>
      </p:sp>
    </p:spTree>
    <p:extLst>
      <p:ext uri="{BB962C8B-B14F-4D97-AF65-F5344CB8AC3E}">
        <p14:creationId xmlns:p14="http://schemas.microsoft.com/office/powerpoint/2010/main" val="71762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Map of Scarborough</a:t>
            </a:r>
            <a:endParaRPr lang="en-IN" dirty="0"/>
          </a:p>
        </p:txBody>
      </p:sp>
      <p:sp>
        <p:nvSpPr>
          <p:cNvPr id="3" name="Content Placeholder 2"/>
          <p:cNvSpPr>
            <a:spLocks noGrp="1"/>
          </p:cNvSpPr>
          <p:nvPr>
            <p:ph idx="1"/>
          </p:nvPr>
        </p:nvSpPr>
        <p:spPr/>
        <p:txBody>
          <a:bodyPr/>
          <a:lstStyle/>
          <a:p>
            <a:endParaRPr lang="en-IN" dirty="0"/>
          </a:p>
        </p:txBody>
      </p:sp>
      <p:pic>
        <p:nvPicPr>
          <p:cNvPr id="2050" name="Picture 2" descr="C:\Users\pranesh\Downloads\coursera-applied-data-science-capstone-master\coursera-applied-data-science-capstone-master\Week 5\images\Map of Scarboroug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22036"/>
            <a:ext cx="8964488" cy="487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517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3. Methodology Section</a:t>
            </a:r>
            <a:br>
              <a:rPr lang="en-IN" dirty="0"/>
            </a:br>
            <a:endParaRPr lang="en-IN" dirty="0"/>
          </a:p>
        </p:txBody>
      </p:sp>
      <p:sp>
        <p:nvSpPr>
          <p:cNvPr id="3" name="Content Placeholder 2"/>
          <p:cNvSpPr>
            <a:spLocks noGrp="1"/>
          </p:cNvSpPr>
          <p:nvPr>
            <p:ph idx="1"/>
          </p:nvPr>
        </p:nvSpPr>
        <p:spPr>
          <a:xfrm>
            <a:off x="457200" y="980728"/>
            <a:ext cx="8229600" cy="5145435"/>
          </a:xfrm>
        </p:spPr>
        <p:txBody>
          <a:bodyPr>
            <a:normAutofit/>
          </a:bodyPr>
          <a:lstStyle/>
          <a:p>
            <a:r>
              <a:rPr lang="en-IN" sz="1600" dirty="0"/>
              <a:t>Clustering Approach:</a:t>
            </a:r>
          </a:p>
          <a:p>
            <a:r>
              <a:rPr lang="en-IN" sz="1600" dirty="0"/>
              <a:t>To compare the similarities of two cities, we decided to explore </a:t>
            </a:r>
            <a:r>
              <a:rPr lang="en-IN" sz="1600" dirty="0" err="1"/>
              <a:t>neighborhoods</a:t>
            </a:r>
            <a:r>
              <a:rPr lang="en-IN" sz="1600" dirty="0"/>
              <a:t>, segment them, and group them into clusters to find similar </a:t>
            </a:r>
            <a:r>
              <a:rPr lang="en-IN" sz="1600" dirty="0" err="1"/>
              <a:t>neighborhoods</a:t>
            </a:r>
            <a:r>
              <a:rPr lang="en-IN" sz="1600" dirty="0"/>
              <a:t> in a big city like New York and Toronto. To be able to do that, we need to cluster data which is a form of unsupervised machine learning: k-means clustering algorithm.</a:t>
            </a:r>
          </a:p>
          <a:p>
            <a:r>
              <a:rPr lang="en-IN" sz="1600" b="1" dirty="0"/>
              <a:t>Using K-Means Clustering Approach</a:t>
            </a:r>
            <a:r>
              <a:rPr lang="en-IN" sz="1600" dirty="0"/>
              <a:t> | Most Common Venue</a:t>
            </a:r>
          </a:p>
          <a:p>
            <a:endParaRPr lang="en-IN" sz="1600" dirty="0"/>
          </a:p>
        </p:txBody>
      </p:sp>
      <p:pic>
        <p:nvPicPr>
          <p:cNvPr id="3074" name="Picture 2" descr="C:\Users\pranesh\Downloads\coursera-applied-data-science-capstone-master\coursera-applied-data-science-capstone-master\Week 5\images\Using K-Means Clustering Approach - 10th Most Common Ven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708920"/>
            <a:ext cx="8784976" cy="3800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44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Most Common Venues near </a:t>
            </a:r>
            <a:r>
              <a:rPr lang="en-IN" sz="2400" b="1" dirty="0" err="1"/>
              <a:t>Neighborhood</a:t>
            </a:r>
            <a:r>
              <a:rPr lang="en-IN" sz="2400" dirty="0"/>
              <a:t> | Using Clustering</a:t>
            </a:r>
          </a:p>
        </p:txBody>
      </p:sp>
      <p:sp>
        <p:nvSpPr>
          <p:cNvPr id="3" name="Content Placeholder 2"/>
          <p:cNvSpPr>
            <a:spLocks noGrp="1"/>
          </p:cNvSpPr>
          <p:nvPr>
            <p:ph idx="1"/>
          </p:nvPr>
        </p:nvSpPr>
        <p:spPr/>
        <p:txBody>
          <a:bodyPr/>
          <a:lstStyle/>
          <a:p>
            <a:endParaRPr lang="en-IN" dirty="0"/>
          </a:p>
        </p:txBody>
      </p:sp>
      <p:pic>
        <p:nvPicPr>
          <p:cNvPr id="4098" name="Picture 2" descr="C:\Users\pranesh\Downloads\coursera-applied-data-science-capstone-master\coursera-applied-data-science-capstone-master\Week 5\images\Most Common venues near neighborhoo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784"/>
            <a:ext cx="9144000" cy="491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774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692696"/>
            <a:ext cx="8229600" cy="5433467"/>
          </a:xfrm>
        </p:spPr>
        <p:txBody>
          <a:bodyPr/>
          <a:lstStyle/>
          <a:p>
            <a:r>
              <a:rPr lang="en-IN" dirty="0"/>
              <a:t>Work Flow:</a:t>
            </a:r>
          </a:p>
          <a:p>
            <a:r>
              <a:rPr lang="en-IN" dirty="0"/>
              <a:t>Using credentials of Foursquare API features of near-by places of the </a:t>
            </a:r>
            <a:r>
              <a:rPr lang="en-IN" dirty="0" err="1"/>
              <a:t>neighborhoods</a:t>
            </a:r>
            <a:r>
              <a:rPr lang="en-IN" dirty="0"/>
              <a:t> would be mined. Due to http request limitations the number of places per </a:t>
            </a:r>
            <a:r>
              <a:rPr lang="en-IN" dirty="0" err="1"/>
              <a:t>neighborhood</a:t>
            </a:r>
            <a:r>
              <a:rPr lang="en-IN" dirty="0"/>
              <a:t> parameter would reasonably be set to 100 and the radius parameter would be set to 500.</a:t>
            </a:r>
          </a:p>
          <a:p>
            <a:r>
              <a:rPr lang="en-IN" dirty="0"/>
              <a:t>would be set to 500.</a:t>
            </a:r>
          </a:p>
          <a:p>
            <a:endParaRPr lang="en-IN" dirty="0"/>
          </a:p>
        </p:txBody>
      </p:sp>
    </p:spTree>
    <p:extLst>
      <p:ext uri="{BB962C8B-B14F-4D97-AF65-F5344CB8AC3E}">
        <p14:creationId xmlns:p14="http://schemas.microsoft.com/office/powerpoint/2010/main" val="259209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4. Results Section</a:t>
            </a:r>
            <a:br>
              <a:rPr lang="en-IN" dirty="0"/>
            </a:br>
            <a:endParaRPr lang="en-IN" dirty="0"/>
          </a:p>
        </p:txBody>
      </p:sp>
      <p:sp>
        <p:nvSpPr>
          <p:cNvPr id="3" name="Content Placeholder 2"/>
          <p:cNvSpPr>
            <a:spLocks noGrp="1"/>
          </p:cNvSpPr>
          <p:nvPr>
            <p:ph idx="1"/>
          </p:nvPr>
        </p:nvSpPr>
        <p:spPr/>
        <p:txBody>
          <a:bodyPr/>
          <a:lstStyle/>
          <a:p>
            <a:r>
              <a:rPr lang="en-IN" b="1" dirty="0"/>
              <a:t>Map of Clusters in Scarborough</a:t>
            </a:r>
            <a:endParaRPr lang="en-IN" dirty="0"/>
          </a:p>
        </p:txBody>
      </p:sp>
      <p:pic>
        <p:nvPicPr>
          <p:cNvPr id="5122" name="Picture 2" descr="C:\Users\pranesh\Downloads\coursera-applied-data-science-capstone-master\coursera-applied-data-science-capstone-master\Week 5\images\Map of Clusters Scarboroug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8" y="2348880"/>
            <a:ext cx="8728041"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318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Average Housing Price by Clusters in Scarborough</a:t>
            </a:r>
            <a:endParaRPr lang="en-IN" dirty="0"/>
          </a:p>
        </p:txBody>
      </p:sp>
      <p:sp>
        <p:nvSpPr>
          <p:cNvPr id="3" name="Content Placeholder 2"/>
          <p:cNvSpPr>
            <a:spLocks noGrp="1"/>
          </p:cNvSpPr>
          <p:nvPr>
            <p:ph idx="1"/>
          </p:nvPr>
        </p:nvSpPr>
        <p:spPr/>
        <p:txBody>
          <a:bodyPr/>
          <a:lstStyle/>
          <a:p>
            <a:endParaRPr lang="en-IN"/>
          </a:p>
        </p:txBody>
      </p:sp>
      <p:pic>
        <p:nvPicPr>
          <p:cNvPr id="6146" name="Picture 2" descr="C:\Users\pranesh\Downloads\coursera-applied-data-science-capstone-master\coursera-applied-data-science-capstone-master\Week 5\images\Average Housing Pri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8496944"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26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11</TotalTime>
  <Words>758</Words>
  <Application>Microsoft Office PowerPoint</Application>
  <PresentationFormat>On-screen Show (4:3)</PresentationFormat>
  <Paragraphs>50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Capstone Project – The Battle of Neighborhoods | Finding a Better Place in Scarborough, Toronto </vt:lpstr>
      <vt:lpstr>1. Introduction: </vt:lpstr>
      <vt:lpstr>2. Data Section </vt:lpstr>
      <vt:lpstr>Map of Scarborough</vt:lpstr>
      <vt:lpstr>3. Methodology Section </vt:lpstr>
      <vt:lpstr>Most Common Venues near Neighborhood | Using Clustering</vt:lpstr>
      <vt:lpstr>PowerPoint Presentation</vt:lpstr>
      <vt:lpstr>4. Results Section </vt:lpstr>
      <vt:lpstr>Average Housing Price by Clusters in Scarborough</vt:lpstr>
      <vt:lpstr>School Ratings by Clusters in Scarborough</vt:lpstr>
      <vt:lpstr>PowerPoint Presentation</vt:lpstr>
      <vt:lpstr>5. Discussion Section </vt:lpstr>
      <vt:lpstr>6. Conclusion Section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 | Finding a Better Place in Scarborough, Toronto</dc:title>
  <dc:creator>pranesh</dc:creator>
  <cp:lastModifiedBy>pranesh</cp:lastModifiedBy>
  <cp:revision>2</cp:revision>
  <dcterms:created xsi:type="dcterms:W3CDTF">2020-10-01T07:21:29Z</dcterms:created>
  <dcterms:modified xsi:type="dcterms:W3CDTF">2020-10-01T07:33:07Z</dcterms:modified>
</cp:coreProperties>
</file>